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  <p:sldMasterId id="2147483734" r:id="rId11"/>
  </p:sldMasterIdLst>
  <p:notesMasterIdLst>
    <p:notesMasterId r:id="rId21"/>
  </p:notesMasterIdLst>
  <p:sldIdLst>
    <p:sldId id="1578" r:id="rId12"/>
    <p:sldId id="1579" r:id="rId13"/>
    <p:sldId id="1580" r:id="rId14"/>
    <p:sldId id="1581" r:id="rId15"/>
    <p:sldId id="1582" r:id="rId16"/>
    <p:sldId id="1583" r:id="rId17"/>
    <p:sldId id="1586" r:id="rId18"/>
    <p:sldId id="1587" r:id="rId19"/>
    <p:sldId id="15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4"/>
    <p:restoredTop sz="81748" autoAdjust="0"/>
  </p:normalViewPr>
  <p:slideViewPr>
    <p:cSldViewPr snapToGrid="0" snapToObjects="1">
      <p:cViewPr varScale="1">
        <p:scale>
          <a:sx n="67" d="100"/>
          <a:sy n="67" d="100"/>
        </p:scale>
        <p:origin x="804" y="44"/>
      </p:cViewPr>
      <p:guideLst>
        <p:guide orient="horz" pos="3717"/>
        <p:guide pos="3840"/>
      </p:guideLst>
    </p:cSldViewPr>
  </p:slideViewPr>
  <p:outlineViewPr>
    <p:cViewPr>
      <p:scale>
        <a:sx n="33" d="100"/>
        <a:sy n="33" d="100"/>
      </p:scale>
      <p:origin x="0" y="-49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772" y="-7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yson Perron" userId="f1431c1d-87e4-48c6-8c01-a67154ff1ab5" providerId="ADAL" clId="{EE6AD981-98A3-4DB1-AD87-20C069209656}"/>
    <pc:docChg chg="delSld">
      <pc:chgData name="Allyson Perron" userId="f1431c1d-87e4-48c6-8c01-a67154ff1ab5" providerId="ADAL" clId="{EE6AD981-98A3-4DB1-AD87-20C069209656}" dt="2021-06-02T18:36:01.179" v="0" actId="47"/>
      <pc:docMkLst>
        <pc:docMk/>
      </pc:docMkLst>
      <pc:sldChg chg="del">
        <pc:chgData name="Allyson Perron" userId="f1431c1d-87e4-48c6-8c01-a67154ff1ab5" providerId="ADAL" clId="{EE6AD981-98A3-4DB1-AD87-20C069209656}" dt="2021-06-02T18:36:01.179" v="0" actId="47"/>
        <pc:sldMkLst>
          <pc:docMk/>
          <pc:sldMk cId="3369377601" sldId="15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2600" y="4400549"/>
            <a:ext cx="5854700" cy="4514851"/>
          </a:xfrm>
        </p:spPr>
        <p:txBody>
          <a:bodyPr/>
          <a:lstStyle/>
          <a:p>
            <a:endParaRPr lang="en-US" sz="1200" dirty="0"/>
          </a:p>
          <a:p>
            <a:endParaRPr lang="en-US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9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00550"/>
            <a:ext cx="5683250" cy="436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4200" y="4452838"/>
            <a:ext cx="5651500" cy="4222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5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291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6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98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  <p:sldLayoutId id="21474837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healthlawcenter.org/sites/default/files/resources/Menthol-Ban-Highlighting-the-Facts-and-Rebutting-Tobacco-Industry-Misinformation.pdf?utm_source=Public+Health+Law+Center&amp;utm_campaign=3f51792051-EMAIL_CAMPAIGN_2017_12_13_COPY_02&amp;utm_medium=email&amp;utm_term=0_59c1ffe67d-3f51792051-4310587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ctcollab.com/assets/ntcp/may/FDA%20Rebuttal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FDA Action:</a:t>
            </a:r>
            <a:br>
              <a:rPr lang="en-US" dirty="0"/>
            </a:br>
            <a:r>
              <a:rPr lang="en-US" dirty="0"/>
              <a:t>Menthol cigarettes &amp; Flavored Cigars</a:t>
            </a:r>
          </a:p>
        </p:txBody>
      </p:sp>
    </p:spTree>
    <p:extLst>
      <p:ext uri="{BB962C8B-B14F-4D97-AF65-F5344CB8AC3E}">
        <p14:creationId xmlns:p14="http://schemas.microsoft.com/office/powerpoint/2010/main" val="377374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531487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Tobacco Control Act (2009): Prohibits cigarettes from containing any characterizing flavor other than tobacco or menthol</a:t>
            </a:r>
          </a:p>
          <a:p>
            <a:pPr marL="577850" lvl="1" indent="-342900">
              <a:spcBef>
                <a:spcPts val="0"/>
              </a:spcBef>
            </a:pPr>
            <a:endParaRPr lang="en-US" sz="2200" dirty="0"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TPSAC Report (2011): “</a:t>
            </a:r>
            <a:r>
              <a:rPr lang="en-US" sz="2000" i="0" u="none" strike="noStrike" cap="none" baseline="0" dirty="0">
                <a:solidFill>
                  <a:schemeClr val="tx2"/>
                </a:solidFill>
                <a:latin typeface="Lub Dub Medium" panose="020B0603030403020204" pitchFamily="34" charset="0"/>
              </a:rPr>
              <a:t>Removal of menthol cigarettes from the marketplace would benefit public health in the </a:t>
            </a: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U</a:t>
            </a:r>
            <a:r>
              <a:rPr lang="en-US" sz="2000" i="0" u="none" strike="noStrike" cap="none" baseline="0" dirty="0">
                <a:solidFill>
                  <a:schemeClr val="tx2"/>
                </a:solidFill>
                <a:latin typeface="Lub Dub Medium" panose="020B0603030403020204" pitchFamily="34" charset="0"/>
              </a:rPr>
              <a:t>nited </a:t>
            </a: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S</a:t>
            </a:r>
            <a:r>
              <a:rPr lang="en-US" sz="2000" i="0" u="none" strike="noStrike" cap="none" baseline="0" dirty="0">
                <a:solidFill>
                  <a:schemeClr val="tx2"/>
                </a:solidFill>
                <a:latin typeface="Lub Dub Medium" panose="020B0603030403020204" pitchFamily="34" charset="0"/>
              </a:rPr>
              <a:t>tates”</a:t>
            </a: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Citizen Petition (2013): Asks FDA to ban menthol cigarettes</a:t>
            </a:r>
          </a:p>
          <a:p>
            <a:pPr>
              <a:spcBef>
                <a:spcPts val="0"/>
              </a:spcBef>
            </a:pPr>
            <a:endParaRPr lang="en-US" sz="22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FDA Report (2013): It is “l</a:t>
            </a:r>
            <a:r>
              <a:rPr lang="en-US" sz="2000" b="0" i="0" u="none" strike="noStrike" cap="none" baseline="0" dirty="0">
                <a:solidFill>
                  <a:schemeClr val="tx2"/>
                </a:solidFill>
                <a:latin typeface="Lub Dub Medium" panose="020B0603030403020204" pitchFamily="34" charset="0"/>
              </a:rPr>
              <a:t>ikely that menthol cigarettes pose a public health risk above that seen with nonmenthol cigarettes”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FDA ANPRM (2013): Requests public comment on potential regulation of menthol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AATCLC/ASH Lawsuit (2020): Sues FDA for failure to act on menthol cigarettes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Supplement to Citizen Petition (Jan 2021): Provides additional evidence in support of a menthol 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8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Response to Citizen 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531487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April 29, 2021: FDA responds to citizen petition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FDA grants the petition!!!!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“FDA believes that eliminating menthol as a characterizing flavor in cigarettes would benefit public health”</a:t>
            </a:r>
          </a:p>
          <a:p>
            <a:pPr marL="749300" lvl="2" indent="-342900">
              <a:spcBef>
                <a:spcPts val="0"/>
              </a:spcBef>
            </a:pPr>
            <a:endParaRPr lang="en-US" sz="20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FDA will start the rulemaking process to prohibit menthol as a characterizing flavor in cigarettes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FDA intends to make the proposed rule one of its highest priorities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FDA will work with other agencies to provide support to menthol smokers who want to quit</a:t>
            </a:r>
          </a:p>
          <a:p>
            <a:pPr marL="577850" lvl="1" indent="-342900">
              <a:spcBef>
                <a:spcPts val="0"/>
              </a:spcBef>
            </a:pPr>
            <a:endParaRPr lang="en-US" sz="2000" dirty="0">
              <a:latin typeface="Lub Dub Medium" panose="020B0603030403020204" pitchFamily="34" charset="0"/>
            </a:endParaRPr>
          </a:p>
          <a:p>
            <a:pPr marL="577850" lvl="1" indent="-342900">
              <a:spcBef>
                <a:spcPts val="0"/>
              </a:spcBef>
            </a:pPr>
            <a:endParaRPr lang="en-US" sz="2000" dirty="0"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Added Bonus: FDA also intends to ban all characterizing flavors in cigars!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8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Response to Citizen 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53148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Why did FDA focus on menthol cigarettes and flavored cigars?</a:t>
            </a: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latin typeface="Lub Dub Medium" panose="020B0603030403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sz="2000" b="1" dirty="0">
                <a:latin typeface="Lub Dub Medium" panose="020B0603030403020204" pitchFamily="34" charset="0"/>
              </a:rPr>
              <a:t>Menthol Cigarettes:</a:t>
            </a:r>
          </a:p>
          <a:p>
            <a:pPr lvl="1" indent="0">
              <a:spcBef>
                <a:spcPts val="0"/>
              </a:spcBef>
              <a:buNone/>
            </a:pPr>
            <a:endParaRPr lang="en-US" sz="2000" b="1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Menthol cigarettes were</a:t>
            </a:r>
            <a:r>
              <a:rPr lang="en-US" sz="18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 the subject of the 2013 citizen petition</a:t>
            </a: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endParaRPr lang="en-US" sz="18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Menthol cigarettes had the strongest evidence base when petition was filed</a:t>
            </a:r>
            <a:endParaRPr lang="en-US" sz="18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577850" lvl="1" indent="-342900">
              <a:spcBef>
                <a:spcPts val="0"/>
              </a:spcBef>
            </a:pPr>
            <a:endParaRPr lang="en-US" dirty="0">
              <a:latin typeface="Lub Dub Medium" panose="020B0603030403020204" pitchFamily="34" charset="0"/>
            </a:endParaRPr>
          </a:p>
          <a:p>
            <a:pPr marL="577850" lvl="1" indent="-342900">
              <a:spcBef>
                <a:spcPts val="0"/>
              </a:spcBef>
            </a:pPr>
            <a:endParaRPr lang="en-US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sz="2000" b="1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Flavored Cigars:</a:t>
            </a:r>
            <a:r>
              <a:rPr lang="en-US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 </a:t>
            </a:r>
          </a:p>
          <a:p>
            <a:pPr lvl="1" indent="0">
              <a:spcBef>
                <a:spcPts val="0"/>
              </a:spcBef>
              <a:buNone/>
            </a:pPr>
            <a:endParaRPr lang="en-US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Youth use increased after flavored cigarettes (except menthol) were banned in 2009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Some closely resemble cigarettes 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FDA previously announced plans to ban flavored cigars &amp; menthol cigarettes  in 2018 </a:t>
            </a:r>
          </a:p>
          <a:p>
            <a:pPr marL="577850" lvl="1" indent="-342900">
              <a:spcBef>
                <a:spcPts val="0"/>
              </a:spcBef>
            </a:pPr>
            <a:endParaRPr lang="en-US" dirty="0">
              <a:latin typeface="Lub Dub Medium" panose="020B0603030403020204" pitchFamily="34" charset="0"/>
            </a:endParaRPr>
          </a:p>
          <a:p>
            <a:pPr marL="577850" lvl="1" indent="-342900">
              <a:spcBef>
                <a:spcPts val="0"/>
              </a:spcBef>
            </a:pPr>
            <a:endParaRPr lang="en-US" dirty="0"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Most dangerous products, largely responsible for 480,000 deaths per year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577850" lvl="1" indent="-342900">
              <a:spcBef>
                <a:spcPts val="0"/>
              </a:spcBef>
            </a:pPr>
            <a:endParaRPr lang="en-US" sz="2000" dirty="0"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8"/>
            <a:ext cx="10515600" cy="538563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FDA will release proposed rule(s) within 12 months</a:t>
            </a:r>
          </a:p>
          <a:p>
            <a:pPr marL="577850" lvl="1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Must accept public comments for at least 60 days</a:t>
            </a:r>
          </a:p>
          <a:p>
            <a:pPr marL="577850" lvl="1" indent="-342900">
              <a:spcBef>
                <a:spcPts val="0"/>
              </a:spcBef>
            </a:pPr>
            <a:endParaRPr lang="en-US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Tobacco industry will likely request FDA extend comment deadline</a:t>
            </a:r>
            <a:endParaRPr lang="en-US" sz="18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endParaRPr lang="en-US" sz="24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FDA will review the public comments and decide </a:t>
            </a:r>
            <a:r>
              <a:rPr lang="en-US" sz="2000" u="sng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whether</a:t>
            </a: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 to issue a final rule(s)</a:t>
            </a:r>
            <a:endParaRPr lang="en-US" sz="2000" dirty="0">
              <a:latin typeface="Lub Dub Medium" panose="020B0603030403020204" pitchFamily="34" charset="0"/>
            </a:endParaRPr>
          </a:p>
          <a:p>
            <a:pPr marL="577850" lvl="1" indent="-342900">
              <a:spcBef>
                <a:spcPts val="0"/>
              </a:spcBef>
            </a:pPr>
            <a:endParaRPr lang="en-US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FDA may decide </a:t>
            </a:r>
            <a:r>
              <a:rPr lang="en-US" sz="1800" u="sng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not</a:t>
            </a:r>
            <a:r>
              <a:rPr lang="en-US" sz="1800" dirty="0">
                <a:latin typeface="Lub Dub Medium" panose="020B0603030403020204" pitchFamily="34" charset="0"/>
              </a:rPr>
              <a:t> to issue a final rule</a:t>
            </a:r>
            <a:endParaRPr lang="en-US" sz="18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Final rule may vary from what was proposed</a:t>
            </a:r>
            <a:endParaRPr lang="en-US" sz="18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endParaRPr lang="en-US" sz="2400" b="0" i="0" u="none" strike="noStrike" cap="none" baseline="0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If a final rule is released, 1 year before the ban could take effect</a:t>
            </a:r>
          </a:p>
          <a:p>
            <a:pPr marL="577850" lvl="1" indent="-342900">
              <a:spcBef>
                <a:spcPts val="0"/>
              </a:spcBef>
            </a:pPr>
            <a:endParaRPr lang="en-US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Unless FDA determines that an earlier effective date is necessary for the protection of public health</a:t>
            </a:r>
          </a:p>
          <a:p>
            <a:pPr marL="577850" lvl="1" indent="-342900">
              <a:spcBef>
                <a:spcPts val="0"/>
              </a:spcBef>
            </a:pPr>
            <a:endParaRPr lang="en-US" sz="2400" b="0" i="0" u="none" strike="noStrike" baseline="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Tobacco industry will challenge a flavor ban in court = more delays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Lub Dub Medium" panose="020B0603030403020204" pitchFamily="34" charset="0"/>
            </a:endParaRPr>
          </a:p>
          <a:p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1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Implications for Advocacy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8"/>
            <a:ext cx="10515600" cy="53856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Must continue to advocate at federal, state, and community level</a:t>
            </a:r>
          </a:p>
          <a:p>
            <a:pPr lvl="1" indent="0">
              <a:spcBef>
                <a:spcPts val="0"/>
              </a:spcBef>
              <a:buNone/>
            </a:pPr>
            <a:endParaRPr lang="en-US" sz="2000" b="1" dirty="0">
              <a:latin typeface="Lub Dub Medium" panose="020B0603030403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sz="2000" b="1" dirty="0">
                <a:latin typeface="Lub Dub Medium" panose="020B0603030403020204" pitchFamily="34" charset="0"/>
              </a:rPr>
              <a:t>Federal:</a:t>
            </a:r>
          </a:p>
          <a:p>
            <a:pPr lvl="1" indent="0">
              <a:spcBef>
                <a:spcPts val="0"/>
              </a:spcBef>
              <a:buNone/>
            </a:pPr>
            <a:endParaRPr lang="en-US" sz="2000" b="1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Call on FDA to quickly release the proposed rule(s)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Submit comments on the proposed rule, advocating for strong product standards: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How to quantify a “characterizing” amount of menthol</a:t>
            </a:r>
          </a:p>
          <a:p>
            <a:pPr marL="1031875" lvl="4" indent="-342900">
              <a:spcBef>
                <a:spcPts val="0"/>
              </a:spcBef>
            </a:pPr>
            <a:endParaRPr lang="en-US" sz="16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Include heat-not-burn products (e.g., IQOS)</a:t>
            </a:r>
          </a:p>
          <a:p>
            <a:pPr marL="1031875" lvl="4" indent="-342900">
              <a:spcBef>
                <a:spcPts val="0"/>
              </a:spcBef>
            </a:pPr>
            <a:endParaRPr lang="en-US" sz="16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The flavor ban should apply to all cigars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Generate comments from our grassroots netw</a:t>
            </a:r>
            <a:r>
              <a:rPr lang="en-US" sz="1800" dirty="0">
                <a:latin typeface="Lub Dub Medium" panose="020B0603030403020204" pitchFamily="34" charset="0"/>
              </a:rPr>
              <a:t>ork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Generate support from Members of Congress 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Defend flavor ban against litigation from the tobacco industry</a:t>
            </a:r>
          </a:p>
          <a:p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Implications for Advocacy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8"/>
            <a:ext cx="10515600" cy="538563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2"/>
                </a:solidFill>
                <a:latin typeface="Lub Dub Medium" panose="020B0603030403020204" pitchFamily="34" charset="0"/>
              </a:rPr>
              <a:t>Defend a menthol ban as a health equity issue 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Educate policymakers and the public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Ban will protect the health of everyone, including Black Americans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Black communities have long been a target of the tobacco industry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Not singling out menthol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All other cigarettes flavors have been banned since 2009</a:t>
            </a:r>
          </a:p>
          <a:p>
            <a:pPr marL="1031875" lvl="4" indent="-342900">
              <a:spcBef>
                <a:spcPts val="0"/>
              </a:spcBef>
            </a:pPr>
            <a:endParaRPr lang="en-US" sz="22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Will not increase policing of Black communities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Enforcement will focus on manufacturers, distributers, and retailers</a:t>
            </a:r>
          </a:p>
          <a:p>
            <a:pPr marL="1031875" lvl="4" indent="-342900">
              <a:spcBef>
                <a:spcPts val="0"/>
              </a:spcBef>
            </a:pPr>
            <a:endParaRPr lang="en-US" sz="16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Enforcement will </a:t>
            </a:r>
            <a:r>
              <a:rPr lang="en-US" sz="1600" u="sng" dirty="0">
                <a:latin typeface="Lub Dub Medium" panose="020B0603030403020204" pitchFamily="34" charset="0"/>
              </a:rPr>
              <a:t>not</a:t>
            </a:r>
            <a:r>
              <a:rPr lang="en-US" sz="1600" dirty="0">
                <a:latin typeface="Lub Dub Medium" panose="020B0603030403020204" pitchFamily="34" charset="0"/>
              </a:rPr>
              <a:t> focus on individual possession or use</a:t>
            </a:r>
          </a:p>
          <a:p>
            <a:pPr marL="749300" lvl="2" indent="-342900">
              <a:spcBef>
                <a:spcPts val="0"/>
              </a:spcBef>
            </a:pPr>
            <a:endParaRPr lang="en-US" sz="2400" dirty="0">
              <a:latin typeface="Lub Dub Medium" panose="020B0603030403020204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n-US" sz="1200" dirty="0">
                <a:hlinkClick r:id="rId3"/>
              </a:rPr>
              <a:t>Menthol-Ban-Highlighting-the-Facts-and-Rebutting-Tobacco-Industry-Misinformation.pdf (publichealthlawcenter.org)</a:t>
            </a:r>
            <a:endParaRPr lang="en-US" dirty="0">
              <a:latin typeface="Lub Dub Medium" panose="020B0603030403020204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n-US" sz="1200" dirty="0">
                <a:hlinkClick r:id="rId4"/>
              </a:rPr>
              <a:t>Microsoft Word - Debunk_Final.docx (tctcollab.com)</a:t>
            </a:r>
            <a:endParaRPr lang="en-US" sz="2400" dirty="0">
              <a:latin typeface="Lub Dub Medium" panose="020B0603030403020204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endParaRPr lang="en-US" sz="1800" dirty="0">
              <a:latin typeface="Lub Dub Medium" panose="020B0603030403020204" pitchFamily="34" charset="0"/>
            </a:endParaRPr>
          </a:p>
          <a:p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5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D09C-B3B6-4608-9A0F-9AEB62B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chemeClr val="accent1"/>
                </a:solidFill>
                <a:latin typeface="Lub Dub Medium" panose="020B0603030403020204" pitchFamily="34" charset="0"/>
              </a:rPr>
              <a:t>Implications for Advocacy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C1EA-4FBC-4B96-B9AE-B7604D97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8"/>
            <a:ext cx="10515600" cy="5385631"/>
          </a:xfrm>
        </p:spPr>
        <p:txBody>
          <a:bodyPr>
            <a:noAutofit/>
          </a:bodyPr>
          <a:lstStyle/>
          <a:p>
            <a:pPr lvl="1" indent="0">
              <a:spcBef>
                <a:spcPts val="0"/>
              </a:spcBef>
              <a:buNone/>
            </a:pPr>
            <a:r>
              <a:rPr lang="en-US" sz="2000" b="1" dirty="0">
                <a:latin typeface="Lub Dub Medium" panose="020B0603030403020204" pitchFamily="34" charset="0"/>
              </a:rPr>
              <a:t>State/Local:</a:t>
            </a:r>
          </a:p>
          <a:p>
            <a:pPr lvl="1" indent="0">
              <a:spcBef>
                <a:spcPts val="0"/>
              </a:spcBef>
              <a:buNone/>
            </a:pPr>
            <a:endParaRPr lang="en-US" sz="2000" b="1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Continue to advocate for policies that prohibit all flavored tobacco products</a:t>
            </a:r>
          </a:p>
          <a:p>
            <a:pPr lvl="2" indent="0">
              <a:spcBef>
                <a:spcPts val="0"/>
              </a:spcBef>
              <a:buNone/>
            </a:pPr>
            <a:endParaRPr lang="en-US" sz="2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FDA announcement does </a:t>
            </a:r>
            <a:r>
              <a:rPr lang="en-US" sz="1800" u="sng" dirty="0">
                <a:latin typeface="Lub Dub Medium" panose="020B0603030403020204" pitchFamily="34" charset="0"/>
              </a:rPr>
              <a:t>not</a:t>
            </a:r>
            <a:r>
              <a:rPr lang="en-US" sz="1800" dirty="0">
                <a:latin typeface="Lub Dub Medium" panose="020B0603030403020204" pitchFamily="34" charset="0"/>
              </a:rPr>
              <a:t> solve the problem with flavored tobacco: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There is no guarantee FDA will ban menthol cigarettes and flavored cigars</a:t>
            </a:r>
          </a:p>
          <a:p>
            <a:pPr marL="1031875" lvl="4" indent="-342900">
              <a:spcBef>
                <a:spcPts val="0"/>
              </a:spcBef>
            </a:pPr>
            <a:endParaRPr lang="en-US" sz="16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Other flavored products (e-cigs, hookah, smokeless </a:t>
            </a:r>
            <a:r>
              <a:rPr lang="en-US" sz="1600" dirty="0" err="1">
                <a:latin typeface="Lub Dub Medium" panose="020B0603030403020204" pitchFamily="34" charset="0"/>
              </a:rPr>
              <a:t>dissolvables</a:t>
            </a:r>
            <a:r>
              <a:rPr lang="en-US" sz="1600" dirty="0">
                <a:latin typeface="Lub Dub Medium" panose="020B0603030403020204" pitchFamily="34" charset="0"/>
              </a:rPr>
              <a:t>) would remain on market</a:t>
            </a:r>
          </a:p>
          <a:p>
            <a:pPr marL="1031875" lvl="4" indent="-342900">
              <a:spcBef>
                <a:spcPts val="0"/>
              </a:spcBef>
            </a:pPr>
            <a:endParaRPr lang="en-US" sz="16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FDA process will likely take YEARS</a:t>
            </a:r>
          </a:p>
          <a:p>
            <a:pPr marL="1031875" lvl="4" indent="-342900">
              <a:spcBef>
                <a:spcPts val="0"/>
              </a:spcBef>
            </a:pPr>
            <a:endParaRPr lang="en-US" sz="1600" dirty="0">
              <a:latin typeface="Lub Dub Medium" panose="020B0603030403020204" pitchFamily="34" charset="0"/>
            </a:endParaRPr>
          </a:p>
          <a:p>
            <a:pPr marL="1031875" lvl="4" indent="-342900">
              <a:spcBef>
                <a:spcPts val="0"/>
              </a:spcBef>
            </a:pPr>
            <a:r>
              <a:rPr lang="en-US" sz="1600" dirty="0">
                <a:latin typeface="Lub Dub Medium" panose="020B0603030403020204" pitchFamily="34" charset="0"/>
              </a:rPr>
              <a:t>Litigation could delay it further or overturn a ban altogether</a:t>
            </a:r>
          </a:p>
          <a:p>
            <a:pPr marL="749300" lvl="2" indent="-342900">
              <a:spcBef>
                <a:spcPts val="0"/>
              </a:spcBef>
            </a:pPr>
            <a:endParaRPr lang="en-US" sz="28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r>
              <a:rPr lang="en-US" sz="1800" dirty="0">
                <a:latin typeface="Lub Dub Medium" panose="020B0603030403020204" pitchFamily="34" charset="0"/>
              </a:rPr>
              <a:t>FDA action does </a:t>
            </a:r>
            <a:r>
              <a:rPr lang="en-US" sz="1800" u="sng" dirty="0">
                <a:latin typeface="Lub Dub Medium" panose="020B0603030403020204" pitchFamily="34" charset="0"/>
              </a:rPr>
              <a:t>not</a:t>
            </a:r>
            <a:r>
              <a:rPr lang="en-US" sz="1800" dirty="0">
                <a:latin typeface="Lub Dub Medium" panose="020B0603030403020204" pitchFamily="34" charset="0"/>
              </a:rPr>
              <a:t> preempt state/local action</a:t>
            </a: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lvl="4" indent="0">
              <a:spcBef>
                <a:spcPts val="0"/>
              </a:spcBef>
              <a:buNone/>
            </a:pPr>
            <a:endParaRPr lang="en-US" sz="1600" dirty="0">
              <a:latin typeface="Lub Dub Medium" panose="020B0603030403020204" pitchFamily="34" charset="0"/>
            </a:endParaRPr>
          </a:p>
          <a:p>
            <a:pPr marL="749300" lvl="2" indent="-342900">
              <a:spcBef>
                <a:spcPts val="0"/>
              </a:spcBef>
            </a:pPr>
            <a:endParaRPr lang="en-US" sz="1800" dirty="0"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Lub Dub Medium" panose="020B0603030403020204" pitchFamily="34" charset="0"/>
            </a:endParaRPr>
          </a:p>
          <a:p>
            <a:endParaRPr lang="en-US" sz="2000" cap="none" dirty="0">
              <a:solidFill>
                <a:schemeClr val="tx2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3553-5C88-4FBE-829B-43C219919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5913490"/>
      </p:ext>
    </p:extLst>
  </p:cSld>
  <p:clrMapOvr>
    <a:masterClrMapping/>
  </p:clrMapOvr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089474D5-340F-1045-B9A8-5FE6BBE4EA15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8FB6AA9D-018A-0F4A-9918-77D90BA08B42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60755AC8-B3C4-2D45-82FC-83BD39142D8A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A0DC0D2D-7F21-6A43-85A5-2E53A4CCB67C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A902427F-7C8C-2649-B06E-826CBDCFC7E6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EEEEE0AE-E59A-D94F-85A9-7AD88C9AC7F3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WH Template" id="{014A9E88-3D2D-6E4E-B534-38EE3B42524D}" vid="{3F551235-4AB2-3242-9523-888A9385A0A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f4f22ede-e726-4d3d-b195-8dfd25ae0d91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B34ADF32AF348A6268D8C4A4BA211" ma:contentTypeVersion="14" ma:contentTypeDescription="Create a new document." ma:contentTypeScope="" ma:versionID="787ea1d065baf0bc5e96a622eb044ecf">
  <xsd:schema xmlns:xsd="http://www.w3.org/2001/XMLSchema" xmlns:xs="http://www.w3.org/2001/XMLSchema" xmlns:p="http://schemas.microsoft.com/office/2006/metadata/properties" xmlns:ns3="0044527e-307f-4734-afcd-1ec96ac3c622" xmlns:ns4="972d092d-bed1-49ab-b7a8-1faf37608975" targetNamespace="http://schemas.microsoft.com/office/2006/metadata/properties" ma:root="true" ma:fieldsID="f1a0def7c9bc7e80df22578ff7900666" ns3:_="" ns4:_="">
    <xsd:import namespace="0044527e-307f-4734-afcd-1ec96ac3c622"/>
    <xsd:import namespace="972d092d-bed1-49ab-b7a8-1faf376089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27e-307f-4734-afcd-1ec96ac3c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d092d-bed1-49ab-b7a8-1faf37608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EEB463-A4E7-4941-98A7-D9A46CFB50C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972d092d-bed1-49ab-b7a8-1faf3760897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044527e-307f-4734-afcd-1ec96ac3c6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DB0317-E6D9-49E3-8177-0DA8F54868A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0558D90-D5FB-4A9E-AA29-1175803FD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4527e-307f-4734-afcd-1ec96ac3c622"/>
    <ds:schemaRef ds:uri="972d092d-bed1-49ab-b7a8-1faf37608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AHA titles</Template>
  <TotalTime>31</TotalTime>
  <Words>698</Words>
  <Application>Microsoft Office PowerPoint</Application>
  <PresentationFormat>Widescreen</PresentationFormat>
  <Paragraphs>146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Lub Dub Bold</vt:lpstr>
      <vt:lpstr>Lub Dub Medium</vt:lpstr>
      <vt:lpstr>AHA titles</vt:lpstr>
      <vt:lpstr>AHA text 01</vt:lpstr>
      <vt:lpstr>AHA text 02</vt:lpstr>
      <vt:lpstr>AHA text 03</vt:lpstr>
      <vt:lpstr>AHA text 04</vt:lpstr>
      <vt:lpstr>1_AHA text 04</vt:lpstr>
      <vt:lpstr>6_Custom Design</vt:lpstr>
      <vt:lpstr>FDA Action: Menthol cigarettes &amp; Flavored Cigars</vt:lpstr>
      <vt:lpstr>Background</vt:lpstr>
      <vt:lpstr>Response to Citizen Petition</vt:lpstr>
      <vt:lpstr>Response to Citizen Petition</vt:lpstr>
      <vt:lpstr>Next Steps</vt:lpstr>
      <vt:lpstr>Implications for Advocacy</vt:lpstr>
      <vt:lpstr>Implications for Advocacy</vt:lpstr>
      <vt:lpstr>Implications for Advocacy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Washington with heart!</dc:title>
  <dc:creator>Monica McCall</dc:creator>
  <cp:lastModifiedBy>Allyson Perron</cp:lastModifiedBy>
  <cp:revision>3</cp:revision>
  <cp:lastPrinted>2018-04-11T17:00:49Z</cp:lastPrinted>
  <dcterms:created xsi:type="dcterms:W3CDTF">2021-04-29T14:00:40Z</dcterms:created>
  <dcterms:modified xsi:type="dcterms:W3CDTF">2021-06-02T18:36:07Z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0x01010053EB34ADF32AF348A6268D8C4A4BA211</vt:lpwstr>
  </property>
</Properties>
</file>